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63" r:id="rId10"/>
    <p:sldId id="265" r:id="rId11"/>
    <p:sldId id="271" r:id="rId12"/>
    <p:sldId id="274" r:id="rId13"/>
    <p:sldId id="275" r:id="rId14"/>
    <p:sldId id="266" r:id="rId15"/>
    <p:sldId id="267" r:id="rId16"/>
    <p:sldId id="268" r:id="rId17"/>
    <p:sldId id="276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1EDA8B-223F-4976-9785-CB0FA4C8C70B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3CDAE9-7CB5-4CF8-9CA7-8D700E86D1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opan.com.ua/lopan-soft/zarplatk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uhoblik.org.ua/kalkulyator/raschet-otpusknykh.html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8242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Разработка автоматизированной подсистемы расчёта отпусков в рамках расчётного отдела бухгалтерии предприятия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7772400" cy="119970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9600" dirty="0" smtClean="0">
                <a:solidFill>
                  <a:schemeClr val="bg1"/>
                </a:solidFill>
              </a:rPr>
              <a:t>Исполнитель: </a:t>
            </a:r>
          </a:p>
          <a:p>
            <a:pPr indent="265510" algn="l"/>
            <a:r>
              <a:rPr lang="ru-RU" sz="9600" dirty="0" smtClean="0">
                <a:solidFill>
                  <a:schemeClr val="bg1"/>
                </a:solidFill>
              </a:rPr>
              <a:t>Смирнов Г.А.</a:t>
            </a:r>
          </a:p>
          <a:p>
            <a:pPr algn="l"/>
            <a:endParaRPr lang="ru-RU" sz="9600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8" y="1412776"/>
            <a:ext cx="9036496" cy="43204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Функционально-структурная схема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5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Диаграмма взаимодействия 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41" y="1124744"/>
            <a:ext cx="83439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43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авторизации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800" y="2746088"/>
            <a:ext cx="6120680" cy="30963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1268760"/>
            <a:ext cx="6462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входе в программное обеспечение сотруднику необходимо пройти процедуру </a:t>
            </a:r>
            <a:r>
              <a:rPr lang="ru-RU" dirty="0" smtClean="0"/>
              <a:t>авторизации. </a:t>
            </a:r>
            <a:r>
              <a:rPr lang="ru-RU" dirty="0"/>
              <a:t>В подсистеме будут хранится данные сотрудников расчётного отдела, такие как: 1) табельный номер; 2) личный пароль. </a:t>
            </a:r>
          </a:p>
        </p:txBody>
      </p:sp>
    </p:spTree>
    <p:extLst>
      <p:ext uri="{BB962C8B-B14F-4D97-AF65-F5344CB8AC3E}">
        <p14:creationId xmlns:p14="http://schemas.microsoft.com/office/powerpoint/2010/main" val="261829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обработки данных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0079"/>
            <a:ext cx="8229600" cy="40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45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Декомпозиция первого уровня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04" y="1114547"/>
            <a:ext cx="8679128" cy="47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1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9001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Декомпозиция функции «</a:t>
            </a:r>
            <a:r>
              <a:rPr lang="ru-RU" dirty="0"/>
              <a:t>Расчёт суммы отпускных </a:t>
            </a:r>
            <a:r>
              <a:rPr lang="ru-RU" dirty="0" smtClean="0"/>
              <a:t>на 1 </a:t>
            </a:r>
            <a:r>
              <a:rPr lang="ru-RU" dirty="0"/>
              <a:t>календарный день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88" y="1944370"/>
            <a:ext cx="9147175" cy="491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Декомпозиция </a:t>
            </a:r>
            <a:r>
              <a:rPr lang="ru-RU" dirty="0" smtClean="0"/>
              <a:t>функции </a:t>
            </a:r>
            <a:r>
              <a:rPr lang="ru-RU" b="1" dirty="0" smtClean="0"/>
              <a:t>«Разбиение </a:t>
            </a:r>
            <a:r>
              <a:rPr lang="ru-RU" b="1" dirty="0"/>
              <a:t>отпускных на </a:t>
            </a:r>
            <a:r>
              <a:rPr lang="ru-RU" b="1" dirty="0" smtClean="0"/>
              <a:t>периоды»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" y="1801982"/>
            <a:ext cx="9038363" cy="3240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1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вывода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183520"/>
            <a:ext cx="6670912" cy="48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50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795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Расчетный отдел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бухгалтерии ведет </a:t>
            </a:r>
            <a:r>
              <a:rPr lang="ru-RU" dirty="0" smtClean="0"/>
              <a:t>расчеты по зарплате рабочих </a:t>
            </a:r>
            <a:r>
              <a:rPr lang="ru-RU" dirty="0"/>
              <a:t>и </a:t>
            </a:r>
            <a:r>
              <a:rPr lang="ru-RU" dirty="0" smtClean="0"/>
              <a:t>служащих, рассчитывает отчисления по  </a:t>
            </a:r>
            <a:r>
              <a:rPr lang="ru-RU" dirty="0"/>
              <a:t>социальному </a:t>
            </a:r>
            <a:r>
              <a:rPr lang="ru-RU" dirty="0" smtClean="0"/>
              <a:t>страхованию, </a:t>
            </a:r>
            <a:r>
              <a:rPr lang="ru-RU" dirty="0"/>
              <a:t>составляет отчетность по труду и заработной </a:t>
            </a:r>
            <a:r>
              <a:rPr lang="ru-RU" dirty="0" smtClean="0"/>
              <a:t>плате в пенсионный и прочие фонды.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В обязанности данного отдела входит:</a:t>
            </a:r>
          </a:p>
          <a:p>
            <a:r>
              <a:rPr lang="ru-RU" dirty="0"/>
              <a:t>Формирование лицевых счетов работников по начислению и удержанию заработной </a:t>
            </a:r>
            <a:r>
              <a:rPr lang="ru-RU" dirty="0" smtClean="0"/>
              <a:t>платы.</a:t>
            </a:r>
          </a:p>
          <a:p>
            <a:r>
              <a:rPr lang="ru-RU" dirty="0"/>
              <a:t>Аналитика по начислению и удержанию заработной платы с отнесением по статьям затрат производства. </a:t>
            </a:r>
            <a:endParaRPr lang="ru-RU" dirty="0" smtClean="0"/>
          </a:p>
          <a:p>
            <a:r>
              <a:rPr lang="ru-RU" dirty="0"/>
              <a:t>Начисление по больничным листам. </a:t>
            </a:r>
            <a:endParaRPr lang="ru-RU" dirty="0" smtClean="0"/>
          </a:p>
          <a:p>
            <a:r>
              <a:rPr lang="ru-RU" dirty="0"/>
              <a:t>Начисление отпускных. </a:t>
            </a:r>
            <a:endParaRPr lang="ru-RU" dirty="0" smtClean="0"/>
          </a:p>
          <a:p>
            <a:r>
              <a:rPr lang="ru-RU" dirty="0"/>
              <a:t>Начисление детских пособий по уходу за ребенком до трех лет</a:t>
            </a:r>
            <a:r>
              <a:rPr lang="ru-RU" dirty="0" smtClean="0"/>
              <a:t>.</a:t>
            </a:r>
          </a:p>
          <a:p>
            <a:r>
              <a:rPr lang="ru-RU" dirty="0"/>
              <a:t>Единовременные </a:t>
            </a:r>
            <a:r>
              <a:rPr lang="ru-RU" dirty="0" smtClean="0"/>
              <a:t>пособия и т.п.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объекта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8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Сотрудник </a:t>
            </a:r>
            <a:r>
              <a:rPr lang="ru-RU" dirty="0"/>
              <a:t>Расчётного Отдела бухгалтерии </a:t>
            </a:r>
            <a:r>
              <a:rPr lang="ru-RU" dirty="0" smtClean="0"/>
              <a:t>получает </a:t>
            </a:r>
            <a:r>
              <a:rPr lang="ru-RU" dirty="0"/>
              <a:t>данные из отпускных записки или приказов на отпуск. </a:t>
            </a:r>
            <a:endParaRPr lang="en-US" dirty="0" smtClean="0"/>
          </a:p>
          <a:p>
            <a:r>
              <a:rPr lang="ru-RU" dirty="0"/>
              <a:t>Приём документов для расчёта отпускных определяется приказом о предоставлении отпуска, форма утвержденная приказом № 489 Государственным комитетом статистики и отпускных записок (форма Т60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Документы </a:t>
            </a:r>
            <a:r>
              <a:rPr lang="ru-RU" dirty="0"/>
              <a:t>получают из отдела кадров. Для различных операций сотруднику все данные из отпускных записок и приказов надо вводить вручную. </a:t>
            </a:r>
            <a:endParaRPr lang="en-US" dirty="0" smtClean="0"/>
          </a:p>
          <a:p>
            <a:r>
              <a:rPr lang="ru-RU" dirty="0" smtClean="0"/>
              <a:t>После вычислений, формируются: общая сумма отпускных, сумма на 1 к/д, периоды выплат…</a:t>
            </a:r>
          </a:p>
          <a:p>
            <a:r>
              <a:rPr lang="ru-RU" dirty="0" smtClean="0"/>
              <a:t>Создаются отчёты для дальнейшего учёта и выплат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 </a:t>
            </a:r>
            <a:r>
              <a:rPr lang="ru-RU" dirty="0" smtClean="0"/>
              <a:t>объекта. Пример расчёта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4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1840" y="692696"/>
            <a:ext cx="5760640" cy="56166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Описание объекта. Пример </a:t>
            </a:r>
            <a:r>
              <a:rPr lang="ru-RU" dirty="0" smtClean="0"/>
              <a:t>расчёта.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0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073" y="332656"/>
            <a:ext cx="3863993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записки-расчёта (форма Т-60)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689" y="36215"/>
            <a:ext cx="4904311" cy="68217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5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943" y="1196752"/>
            <a:ext cx="4510105" cy="4525963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https://lopan.com.ua/lopan-soft/zarplatka/</a:t>
            </a:r>
            <a:endParaRPr lang="ru-RU" sz="2400" dirty="0" smtClean="0"/>
          </a:p>
          <a:p>
            <a:r>
              <a:rPr lang="ru-RU" sz="2400" dirty="0" smtClean="0"/>
              <a:t>Больничные</a:t>
            </a:r>
            <a:r>
              <a:rPr lang="ru-RU" sz="2400" dirty="0"/>
              <a:t>, отпуска, табель учета рабочего времени, архив всех расчетов, аналитика по периодам, актуальные печатные формы - все в одной </a:t>
            </a:r>
            <a:r>
              <a:rPr lang="ru-RU" sz="2400" dirty="0" smtClean="0"/>
              <a:t>программе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существующих программ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28" y="4650966"/>
            <a:ext cx="3516382" cy="11645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465" y="3501008"/>
            <a:ext cx="4033729" cy="19017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1191675"/>
            <a:ext cx="42635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www.buhoblik.org.ua/kalkulyator/raschet-otpusknykh.html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/>
              <a:t>Браузерный</a:t>
            </a:r>
            <a:r>
              <a:rPr lang="ru-RU" sz="2400" dirty="0"/>
              <a:t> вариант для </a:t>
            </a:r>
            <a:r>
              <a:rPr lang="ru-RU" sz="2400" dirty="0" smtClean="0"/>
              <a:t>расчёта отпускных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58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525658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1С бухгалтерия.</a:t>
            </a:r>
            <a:br>
              <a:rPr lang="ru-RU" dirty="0" smtClean="0"/>
            </a:br>
            <a:r>
              <a:rPr lang="ru-RU" dirty="0" smtClean="0"/>
              <a:t>Основное </a:t>
            </a:r>
            <a:r>
              <a:rPr lang="ru-RU" dirty="0"/>
              <a:t>преимущество, благодаря которому система стала настолько интересной всем пользователям – возможность настраивать ее под потребности каждой конкретной компании. Кроме того, ее можно использовать как локально, на конкретном ПК, так и в облаке, с помощью браузера.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 существующих программ</a:t>
            </a:r>
          </a:p>
        </p:txBody>
      </p:sp>
      <p:pic>
        <p:nvPicPr>
          <p:cNvPr id="1026" name="Picture 2" descr="https://pro-ka.ru/upload/iblock/d0c/d0c5ba6cf744f725c8d6890687bb3a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622" y="1599812"/>
            <a:ext cx="3610211" cy="3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6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232753"/>
              </p:ext>
            </p:extLst>
          </p:nvPr>
        </p:nvGraphicFramePr>
        <p:xfrm>
          <a:off x="539552" y="1124744"/>
          <a:ext cx="835292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4131"/>
                <a:gridCol w="2370365"/>
                <a:gridCol w="1800200"/>
                <a:gridCol w="2088232"/>
              </a:tblGrid>
              <a:tr h="593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ПО "Зарплатка"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Браузерный калькулятор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1С бухгалтерия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Обновление и поддержка ПО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+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+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+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Удобный интерфейс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+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+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+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52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Подробные инструкции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+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+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+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Стоимость установки и сопровождения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Средняя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Не требуется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Высокая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Возможность конвертирования в документ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+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+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Требования к ПК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Низкие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Низкие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Высокие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45680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Достоинства и недостатки существующих </a:t>
            </a:r>
            <a:r>
              <a:rPr lang="ru-RU" dirty="0"/>
              <a:t>решений</a:t>
            </a:r>
          </a:p>
        </p:txBody>
      </p:sp>
    </p:spTree>
    <p:extLst>
      <p:ext uri="{BB962C8B-B14F-4D97-AF65-F5344CB8AC3E}">
        <p14:creationId xmlns:p14="http://schemas.microsoft.com/office/powerpoint/2010/main" val="283373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Цель </a:t>
            </a:r>
            <a:r>
              <a:rPr lang="ru-RU" dirty="0"/>
              <a:t>работы — реализация </a:t>
            </a:r>
            <a:r>
              <a:rPr lang="ru-RU" dirty="0" smtClean="0"/>
              <a:t>программного </a:t>
            </a:r>
            <a:r>
              <a:rPr lang="ru-RU" dirty="0"/>
              <a:t>модуля </a:t>
            </a:r>
            <a:r>
              <a:rPr lang="ru-RU" dirty="0" smtClean="0"/>
              <a:t>автоматической </a:t>
            </a:r>
            <a:r>
              <a:rPr lang="ru-RU" dirty="0"/>
              <a:t>подсистемы проведения расчётов отпускных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Для </a:t>
            </a:r>
            <a:r>
              <a:rPr lang="ru-RU" dirty="0"/>
              <a:t>достижения поставленной цели необходимо выполнить следующие задачи:</a:t>
            </a:r>
          </a:p>
          <a:p>
            <a:r>
              <a:rPr lang="ru-RU" dirty="0"/>
              <a:t>Осуществить анализ предметной </a:t>
            </a:r>
            <a:r>
              <a:rPr lang="ru-RU" dirty="0" smtClean="0"/>
              <a:t>области;</a:t>
            </a:r>
            <a:endParaRPr lang="ru-RU" dirty="0"/>
          </a:p>
          <a:p>
            <a:r>
              <a:rPr lang="ru-RU" dirty="0" smtClean="0"/>
              <a:t>Обеспечить </a:t>
            </a:r>
            <a:r>
              <a:rPr lang="ru-RU" dirty="0"/>
              <a:t>формирование отчетной </a:t>
            </a:r>
            <a:r>
              <a:rPr lang="ru-RU" dirty="0" smtClean="0"/>
              <a:t>документации;</a:t>
            </a:r>
            <a:endParaRPr lang="en-US" dirty="0" smtClean="0"/>
          </a:p>
          <a:p>
            <a:r>
              <a:rPr lang="ru-RU" dirty="0" smtClean="0"/>
              <a:t>Разработать удобный </a:t>
            </a:r>
            <a:r>
              <a:rPr lang="ru-RU" dirty="0"/>
              <a:t>для работы пользовательский </a:t>
            </a:r>
            <a:r>
              <a:rPr lang="ru-RU" dirty="0" smtClean="0"/>
              <a:t>интерфейс;</a:t>
            </a:r>
          </a:p>
          <a:p>
            <a:r>
              <a:rPr lang="ru-RU" dirty="0" smtClean="0"/>
              <a:t>Разработать Базу Данных и связь через программное обеспечение;</a:t>
            </a:r>
            <a:endParaRPr lang="ru-RU" dirty="0"/>
          </a:p>
          <a:p>
            <a:r>
              <a:rPr lang="ru-RU" dirty="0"/>
              <a:t>Обеспечить</a:t>
            </a:r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озможность </a:t>
            </a:r>
            <a:r>
              <a:rPr lang="ru-RU" dirty="0"/>
              <a:t>быстрого получения </a:t>
            </a:r>
            <a:r>
              <a:rPr lang="ru-RU" dirty="0" smtClean="0"/>
              <a:t>информации и </a:t>
            </a:r>
            <a:r>
              <a:rPr lang="ru-RU" dirty="0"/>
              <a:t>редактирование данных;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целостности данных;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разработки</a:t>
            </a:r>
          </a:p>
        </p:txBody>
      </p:sp>
    </p:spTree>
    <p:extLst>
      <p:ext uri="{BB962C8B-B14F-4D97-AF65-F5344CB8AC3E}">
        <p14:creationId xmlns:p14="http://schemas.microsoft.com/office/powerpoint/2010/main" val="22213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822</TotalTime>
  <Words>289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Разработка автоматизированной подсистемы расчёта отпусков в рамках расчётного отдела бухгалтерии предприятия </vt:lpstr>
      <vt:lpstr>Описание объекта</vt:lpstr>
      <vt:lpstr>Описание объекта. Пример расчёта</vt:lpstr>
      <vt:lpstr>Описание объекта. Пример расчёта.</vt:lpstr>
      <vt:lpstr>Пример записки-расчёта (форма Т-60)</vt:lpstr>
      <vt:lpstr>Пример существующих программ</vt:lpstr>
      <vt:lpstr>Пример существующих программ</vt:lpstr>
      <vt:lpstr>Достоинства и недостатки существующих решений</vt:lpstr>
      <vt:lpstr>Цели разработки</vt:lpstr>
      <vt:lpstr>Функционально-структурная схема</vt:lpstr>
      <vt:lpstr>Диаграмма взаимодействия  </vt:lpstr>
      <vt:lpstr>Форма авторизации</vt:lpstr>
      <vt:lpstr>Форма обработки данных</vt:lpstr>
      <vt:lpstr>Декомпозиция первого уровня</vt:lpstr>
      <vt:lpstr>Декомпозиция функции «Расчёт суммы отпускных на 1 календарный день»</vt:lpstr>
      <vt:lpstr>Декомпозиция функции «Разбиение отпускных на периоды»</vt:lpstr>
      <vt:lpstr>Форма вывода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автоматизированной подсистемы расчёта отпусков в рамках расчётного отдела</dc:title>
  <dc:creator>VelGol</dc:creator>
  <cp:lastModifiedBy>VelGol</cp:lastModifiedBy>
  <cp:revision>59</cp:revision>
  <dcterms:created xsi:type="dcterms:W3CDTF">2020-12-02T08:00:00Z</dcterms:created>
  <dcterms:modified xsi:type="dcterms:W3CDTF">2021-03-25T06:35:16Z</dcterms:modified>
</cp:coreProperties>
</file>